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8" r:id="rId2"/>
    <p:sldId id="307" r:id="rId3"/>
    <p:sldId id="290" r:id="rId4"/>
    <p:sldId id="289" r:id="rId5"/>
    <p:sldId id="299" r:id="rId6"/>
    <p:sldId id="294" r:id="rId7"/>
    <p:sldId id="295" r:id="rId8"/>
    <p:sldId id="303" r:id="rId9"/>
    <p:sldId id="304" r:id="rId10"/>
    <p:sldId id="305" r:id="rId11"/>
    <p:sldId id="306" r:id="rId12"/>
    <p:sldId id="266" r:id="rId13"/>
    <p:sldId id="302" r:id="rId14"/>
    <p:sldId id="30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n_han_yao" initials="HYao" lastIdx="3" clrIdx="0"/>
  <p:cmAuthor id="1" name="xavier_lim" initials="Xav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0000FF" mc:Ignorable=""/>
    <a:srgbClr xmlns:mc="http://schemas.openxmlformats.org/markup-compatibility/2006" xmlns:a14="http://schemas.microsoft.com/office/drawing/2010/main" val="0046D4" mc:Ignorable=""/>
    <a:srgbClr xmlns:mc="http://schemas.openxmlformats.org/markup-compatibility/2006" xmlns:a14="http://schemas.microsoft.com/office/drawing/2010/main" val="CFD0BE" mc:Ignorable=""/>
    <a:srgbClr xmlns:mc="http://schemas.openxmlformats.org/markup-compatibility/2006" xmlns:a14="http://schemas.microsoft.com/office/drawing/2010/main" val="A50021" mc:Ignorable=""/>
    <a:srgbClr xmlns:mc="http://schemas.openxmlformats.org/markup-compatibility/2006" xmlns:a14="http://schemas.microsoft.com/office/drawing/2010/main" val="FF0000" mc:Ignorable=""/>
    <a:srgbClr xmlns:mc="http://schemas.openxmlformats.org/markup-compatibility/2006" xmlns:a14="http://schemas.microsoft.com/office/drawing/2010/main" val="339966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88502" autoAdjust="0"/>
  </p:normalViewPr>
  <p:slideViewPr>
    <p:cSldViewPr>
      <p:cViewPr varScale="1">
        <p:scale>
          <a:sx n="66" d="100"/>
          <a:sy n="66" d="100"/>
        </p:scale>
        <p:origin x="-6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96"/>
      </p:cViewPr>
      <p:guideLst>
        <p:guide orient="horz" pos="2880"/>
        <p:guide pos="2160"/>
      </p:guideLst>
    </p:cSldViewPr>
  </p:notesViewPr>
  <p:gridSpacing cx="65836" cy="658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DC8120-CA0B-4B20-9042-D3D95A5A55D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530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5BCA38-3DFB-4152-B096-8C2207868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93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7484D-E719-4ADD-9BCE-32AAA90AD0E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S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BCA38-3DFB-4152-B096-8C2207868D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BCA38-3DFB-4152-B096-8C2207868D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2B6D6-D4B0-442F-846C-49214B2B28C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SG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BCA38-3DFB-4152-B096-8C2207868D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BCA38-3DFB-4152-B096-8C2207868D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SG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2928A-1ECD-49EC-AFE1-157833B0DC5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BCA38-3DFB-4152-B096-8C2207868D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BCA38-3DFB-4152-B096-8C2207868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BCA38-3DFB-4152-B096-8C2207868D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BCA38-3DFB-4152-B096-8C2207868D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BCA38-3DFB-4152-B096-8C2207868D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BCA38-3DFB-4152-B096-8C2207868D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2408238"/>
            <a:ext cx="8709025" cy="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484688"/>
            <a:ext cx="8709025" cy="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RP Logo 351x107x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393700"/>
            <a:ext cx="4459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87813" y="6184900"/>
            <a:ext cx="9413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86200" y="5988050"/>
            <a:ext cx="13716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b="1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cs typeface="Arial" charset="0"/>
              </a:rPr>
              <a:t>Copyright © </a:t>
            </a:r>
            <a:r>
              <a:rPr lang="en-US" sz="1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cs typeface="Arial" charset="0"/>
              </a:rPr>
              <a:t>2009</a:t>
            </a:r>
            <a:endParaRPr lang="en-US" sz="1000" b="1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085850"/>
          </a:xfrm>
        </p:spPr>
        <p:txBody>
          <a:bodyPr anchor="ctr"/>
          <a:lstStyle>
            <a:lvl1pPr algn="ctr">
              <a:defRPr sz="440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i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 anchorCtr="0"/>
          <a:lstStyle>
            <a:lvl1pPr>
              <a:defRPr/>
            </a:lvl1pPr>
          </a:lstStyle>
          <a:p>
            <a:pPr>
              <a:defRPr/>
            </a:pPr>
            <a:fld id="{76F8C9BB-CEF9-4814-A696-56C1B3C62A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185BB-76D7-45D4-95D9-1DC26E1EE1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22288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5341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93772-E2AA-4CC2-A736-4D99BD2BE2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915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B485F-D4A4-46BB-A48C-6BD4D986EA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43A2A-12E1-4C35-9D05-0A0F69529B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2C016-AE40-4D5D-8503-385202ADA6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A843C-C02B-4F49-A28F-A0B67EA64A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3FE5-937E-4108-A52B-559985D14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063DD-D109-4BEE-8825-D6851FED6B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5024C-B02D-435B-B45E-F7DECFAFE6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AB0E-35A3-4403-AF07-8E0FAD1C0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F2C4-F6AC-40E9-B1C6-2749E06B8E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88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852BE4-41C8-444A-BFC9-AF192EE038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82563" y="1295400"/>
            <a:ext cx="8775700" cy="5556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8000" mc:Ignorable="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038600" y="6516688"/>
            <a:ext cx="9413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0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9.jpeg"/><Relationship Id="rId4" Type="http://schemas.openxmlformats.org/officeDocument/2006/relationships/image" Target="../media/image21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" y="65836"/>
            <a:ext cx="9119749" cy="481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1371600" y="4745720"/>
            <a:ext cx="6400800" cy="7241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sz="2800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6th Presentation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85800" y="2770640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GB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A101 Science</a:t>
            </a:r>
            <a:r>
              <a:rPr lang="en-US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/>
            </a:r>
            <a:br>
              <a:rPr lang="en-US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</a:br>
            <a:r>
              <a:rPr lang="en-GB" b="0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</a:rPr>
              <a:t>Problem 01: Rescue Mission</a:t>
            </a:r>
            <a:r>
              <a:rPr lang="en-GB" sz="3200" b="0" dirty="0" smtClean="0"/>
              <a:t/>
            </a:r>
            <a:br>
              <a:rPr lang="en-GB" sz="3200" b="0" dirty="0" smtClean="0"/>
            </a:br>
            <a:endParaRPr lang="en-GB" sz="3200" b="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925028" y="6120276"/>
            <a:ext cx="1293944" cy="600524"/>
            <a:chOff x="4001191" y="6071868"/>
            <a:chExt cx="1293944" cy="60052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742" y="6194112"/>
              <a:ext cx="1218842" cy="478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001191" y="6071868"/>
              <a:ext cx="129394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SG" sz="1050" b="1" dirty="0" smtClean="0"/>
                <a:t>Copyright © 2010</a:t>
              </a:r>
              <a:endParaRPr lang="en-SG" sz="105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11104" y="239688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Stage 6</a:t>
            </a: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16" y="1671624"/>
            <a:ext cx="1627200" cy="136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317600" y="2127240"/>
            <a:ext cx="325440" cy="390528"/>
          </a:xfrm>
          <a:prstGeom prst="rect">
            <a:avLst/>
          </a:prstGeom>
          <a:noFill/>
          <a:ln w="50800">
            <a:solidFill>
              <a:srgbClr xmlns:mc="http://schemas.openxmlformats.org/markup-compatibility/2006" xmlns:a14="http://schemas.microsoft.com/office/drawing/2010/main" val="00B05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125767" y="3124756"/>
            <a:ext cx="6272871" cy="489926"/>
            <a:chOff x="6003936" y="5511816"/>
            <a:chExt cx="6272871" cy="489926"/>
          </a:xfrm>
        </p:grpSpPr>
        <p:sp>
          <p:nvSpPr>
            <p:cNvPr id="31" name="TextBox 30"/>
            <p:cNvSpPr txBox="1"/>
            <p:nvPr/>
          </p:nvSpPr>
          <p:spPr>
            <a:xfrm>
              <a:off x="6003936" y="5540077"/>
              <a:ext cx="6272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36550" indent="-336550">
                <a:buFont typeface="Arial" pitchFamily="34" charset="0"/>
                <a:buChar char="•"/>
              </a:pPr>
              <a:r>
                <a:rPr lang="en-US" sz="2400" dirty="0" smtClean="0"/>
                <a:t>Unknown blood type 1 does not have       .</a:t>
              </a:r>
              <a:endParaRPr lang="en-GB" sz="2400" dirty="0"/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56665" y="5511816"/>
              <a:ext cx="520704" cy="468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6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104" y="3754440"/>
            <a:ext cx="6897240" cy="136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113428" y="5056200"/>
            <a:ext cx="86741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6550" indent="-336550">
              <a:buFont typeface="Arial" pitchFamily="34" charset="0"/>
              <a:buChar char="•"/>
            </a:pPr>
            <a:r>
              <a:rPr lang="en-US" sz="2400" dirty="0" smtClean="0"/>
              <a:t>Unknown blood type 1 contains a foreign surface molecule. </a:t>
            </a:r>
          </a:p>
          <a:p>
            <a:pPr marL="336550" indent="-336550">
              <a:buFont typeface="Arial" pitchFamily="34" charset="0"/>
              <a:buChar char="•"/>
            </a:pPr>
            <a:endParaRPr lang="en-US" sz="2400" dirty="0" smtClean="0"/>
          </a:p>
          <a:p>
            <a:pPr marL="336550" indent="-336550">
              <a:buFont typeface="Arial" pitchFamily="34" charset="0"/>
              <a:buChar char="•"/>
            </a:pPr>
            <a:r>
              <a:rPr lang="en-US" sz="2400" dirty="0" smtClean="0"/>
              <a:t>Unknown blood type 1 must have      . 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0595" y="5837256"/>
            <a:ext cx="392637" cy="36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3216" y="1671624"/>
            <a:ext cx="5467392" cy="136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1643040" y="1347932"/>
            <a:ext cx="2859806" cy="974572"/>
            <a:chOff x="-1822463" y="1455412"/>
            <a:chExt cx="2859806" cy="974572"/>
          </a:xfrm>
        </p:grpSpPr>
        <p:sp>
          <p:nvSpPr>
            <p:cNvPr id="17" name="TextBox 16"/>
            <p:cNvSpPr txBox="1"/>
            <p:nvPr/>
          </p:nvSpPr>
          <p:spPr>
            <a:xfrm>
              <a:off x="-1301759" y="1455412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xmlns:mc="http://schemas.openxmlformats.org/markup-compatibility/2006" xmlns:a14="http://schemas.microsoft.com/office/drawing/2010/main" val="00B050" mc:Ignorable=""/>
                  </a:solidFill>
                </a:rPr>
                <a:t>Foreign to recipient</a:t>
              </a:r>
              <a:endParaRPr lang="en-GB" b="1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5" idx="3"/>
              <a:endCxn id="17" idx="1"/>
            </p:cNvCxnSpPr>
            <p:nvPr/>
          </p:nvCxnSpPr>
          <p:spPr>
            <a:xfrm flipV="1">
              <a:off x="-1822463" y="1640078"/>
              <a:ext cx="520704" cy="789906"/>
            </a:xfrm>
            <a:prstGeom prst="straightConnector1">
              <a:avLst/>
            </a:prstGeom>
            <a:ln w="25400">
              <a:solidFill>
                <a:srgbClr xmlns:mc="http://schemas.openxmlformats.org/markup-compatibility/2006" xmlns:a14="http://schemas.microsoft.com/office/drawing/2010/main" val="00B050" mc:Ignorable="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3408" y="1736712"/>
            <a:ext cx="1649424" cy="121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11104" y="239688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Stage 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6017" y="1770056"/>
            <a:ext cx="865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6550" indent="-336550">
              <a:buFont typeface="Arial" pitchFamily="34" charset="0"/>
              <a:buChar char="•"/>
            </a:pPr>
            <a:r>
              <a:rPr lang="en-US" sz="2400" dirty="0" smtClean="0"/>
              <a:t>Therefore, the unknown blood type 1 has the following surface molecules: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336550" indent="-336550">
              <a:buFont typeface="Arial" pitchFamily="34" charset="0"/>
              <a:buChar char="•"/>
            </a:pPr>
            <a:r>
              <a:rPr lang="en-US" sz="2400" dirty="0" smtClean="0"/>
              <a:t>Similar tests can be used to determine the surface molecules of the other unknown blood types.</a:t>
            </a:r>
          </a:p>
          <a:p>
            <a:endParaRPr lang="en-GB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5152" y="2173165"/>
            <a:ext cx="957828" cy="45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04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Learning points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04" y="1541448"/>
            <a:ext cx="8555040" cy="4497388"/>
          </a:xfrm>
        </p:spPr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n-US" sz="2600" dirty="0" smtClean="0"/>
              <a:t>Although blood may look similar for different individuals, there are different types of blood.</a:t>
            </a:r>
          </a:p>
          <a:p>
            <a:pPr>
              <a:spcAft>
                <a:spcPts val="1800"/>
              </a:spcAft>
              <a:defRPr/>
            </a:pPr>
            <a:r>
              <a:rPr lang="en-SG" sz="2600" dirty="0" smtClean="0"/>
              <a:t>Blood typing is based on the blood type molecules that are present or absent on </a:t>
            </a:r>
            <a:r>
              <a:rPr lang="en-SG" sz="2600" dirty="0" smtClean="0"/>
              <a:t>the surface of red </a:t>
            </a:r>
            <a:r>
              <a:rPr lang="en-SG" sz="2600" dirty="0" smtClean="0"/>
              <a:t>blood cells.</a:t>
            </a:r>
            <a:endParaRPr lang="en-US" sz="2600" dirty="0" smtClean="0"/>
          </a:p>
          <a:p>
            <a:pPr>
              <a:spcAft>
                <a:spcPts val="1800"/>
              </a:spcAft>
              <a:defRPr/>
            </a:pPr>
            <a:r>
              <a:rPr lang="en-US" sz="2600" dirty="0" smtClean="0"/>
              <a:t>A molecule that a recipient does not already have is foreign to him/her. Using donor blood that contains foreign molecules will cause blood transfusions to fail.</a:t>
            </a:r>
          </a:p>
          <a:p>
            <a:pPr>
              <a:spcAft>
                <a:spcPts val="1800"/>
              </a:spcAft>
              <a:defRPr/>
            </a:pPr>
            <a:r>
              <a:rPr lang="en-US" sz="2600" dirty="0" smtClean="0"/>
              <a:t>The application of these concepts allows the success of blood transfusions to be greatly improved.</a:t>
            </a:r>
          </a:p>
          <a:p>
            <a:pPr marL="609600" indent="-60960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1104" y="152400"/>
            <a:ext cx="8915400" cy="1066800"/>
          </a:xfrm>
        </p:spPr>
        <p:txBody>
          <a:bodyPr/>
          <a:lstStyle/>
          <a:p>
            <a:r>
              <a:rPr lang="en-SG" dirty="0" smtClean="0"/>
              <a:t>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612" y="1516198"/>
            <a:ext cx="865663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/>
              <a:t>Study the relation below.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57645" y="2164916"/>
            <a:ext cx="7428711" cy="2838895"/>
            <a:chOff x="857645" y="2164916"/>
            <a:chExt cx="7428711" cy="2838895"/>
          </a:xfrm>
        </p:grpSpPr>
        <p:grpSp>
          <p:nvGrpSpPr>
            <p:cNvPr id="6" name="Group 5"/>
            <p:cNvGrpSpPr/>
            <p:nvPr/>
          </p:nvGrpSpPr>
          <p:grpSpPr>
            <a:xfrm>
              <a:off x="5911014" y="3260520"/>
              <a:ext cx="1833499" cy="918000"/>
              <a:chOff x="7109407" y="422839"/>
              <a:chExt cx="1833499" cy="918000"/>
            </a:xfrm>
          </p:grpSpPr>
          <p:sp>
            <p:nvSpPr>
              <p:cNvPr id="17" name="Right Arrow 16"/>
              <p:cNvSpPr/>
              <p:nvPr/>
            </p:nvSpPr>
            <p:spPr>
              <a:xfrm rot="8581618">
                <a:off x="7109407" y="422839"/>
                <a:ext cx="1711735" cy="918000"/>
              </a:xfrm>
              <a:prstGeom prst="rightArrow">
                <a:avLst>
                  <a:gd name="adj1" fmla="val 50000"/>
                  <a:gd name="adj2" fmla="val 45063"/>
                </a:avLst>
              </a:prstGeom>
              <a:solidFill>
                <a:srgbClr xmlns:mc="http://schemas.openxmlformats.org/markup-compatibility/2006" xmlns:a14="http://schemas.microsoft.com/office/drawing/2010/main" val="C00000" mc:Ignorable="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  <a:scene3d>
                  <a:camera prst="orthographicFront">
                    <a:rot lat="0" lon="6300000" rev="0"/>
                  </a:camera>
                  <a:lightRig rig="threePt" dir="t"/>
                </a:scene3d>
                <a:flatTx/>
              </a:bodyPr>
              <a:lstStyle/>
              <a:p>
                <a:pPr algn="ctr"/>
                <a:endParaRPr lang="en-SG" sz="1200" b="1" dirty="0">
                  <a:solidFill>
                    <a:srgbClr xmlns:mc="http://schemas.openxmlformats.org/markup-compatibility/2006" xmlns:a14="http://schemas.microsoft.com/office/drawing/2010/main" val="FFFF00" mc:Ignorable="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9352295">
                <a:off x="7206630" y="589518"/>
                <a:ext cx="17362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00" b="1" dirty="0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</a:rPr>
                  <a:t>Can donate blood successfully to</a:t>
                </a:r>
              </a:p>
              <a:p>
                <a:pPr algn="ctr"/>
                <a:endParaRPr lang="en-SG" sz="12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2220111">
              <a:off x="3041890" y="4085811"/>
              <a:ext cx="1833499" cy="918000"/>
              <a:chOff x="7109407" y="422839"/>
              <a:chExt cx="1833499" cy="918000"/>
            </a:xfrm>
          </p:grpSpPr>
          <p:sp>
            <p:nvSpPr>
              <p:cNvPr id="21" name="Right Arrow 20"/>
              <p:cNvSpPr/>
              <p:nvPr/>
            </p:nvSpPr>
            <p:spPr>
              <a:xfrm rot="8581618">
                <a:off x="7109407" y="422839"/>
                <a:ext cx="1711735" cy="918000"/>
              </a:xfrm>
              <a:prstGeom prst="rightArrow">
                <a:avLst>
                  <a:gd name="adj1" fmla="val 50000"/>
                  <a:gd name="adj2" fmla="val 45063"/>
                </a:avLst>
              </a:prstGeom>
              <a:solidFill>
                <a:srgbClr xmlns:mc="http://schemas.openxmlformats.org/markup-compatibility/2006" xmlns:a14="http://schemas.microsoft.com/office/drawing/2010/main" val="C00000" mc:Ignorable="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  <a:scene3d>
                  <a:camera prst="orthographicFront">
                    <a:rot lat="0" lon="6300000" rev="0"/>
                  </a:camera>
                  <a:lightRig rig="threePt" dir="t"/>
                </a:scene3d>
                <a:flatTx/>
              </a:bodyPr>
              <a:lstStyle/>
              <a:p>
                <a:pPr algn="ctr"/>
                <a:endParaRPr lang="en-SG" sz="1200" b="1" dirty="0">
                  <a:solidFill>
                    <a:srgbClr xmlns:mc="http://schemas.openxmlformats.org/markup-compatibility/2006" xmlns:a14="http://schemas.microsoft.com/office/drawing/2010/main" val="FFFF00" mc:Ignorable="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9352295">
                <a:off x="7206630" y="589518"/>
                <a:ext cx="17362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00" b="1" dirty="0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</a:rPr>
                  <a:t>Can donate blood successfully to</a:t>
                </a:r>
              </a:p>
              <a:p>
                <a:pPr algn="ctr"/>
                <a:endParaRPr lang="en-SG" sz="12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857645" y="2164916"/>
              <a:ext cx="7428711" cy="2778312"/>
              <a:chOff x="895941" y="2009583"/>
              <a:chExt cx="7428711" cy="2778312"/>
            </a:xfrm>
          </p:grpSpPr>
          <p:sp>
            <p:nvSpPr>
              <p:cNvPr id="3" name="Right Arrow 2"/>
              <p:cNvSpPr/>
              <p:nvPr/>
            </p:nvSpPr>
            <p:spPr>
              <a:xfrm>
                <a:off x="2228352" y="2028097"/>
                <a:ext cx="1711735" cy="917079"/>
              </a:xfrm>
              <a:prstGeom prst="rightArrow">
                <a:avLst>
                  <a:gd name="adj1" fmla="val 50000"/>
                  <a:gd name="adj2" fmla="val 33465"/>
                </a:avLst>
              </a:prstGeom>
              <a:solidFill>
                <a:srgbClr xmlns:mc="http://schemas.openxmlformats.org/markup-compatibility/2006" xmlns:a14="http://schemas.microsoft.com/office/drawing/2010/main" val="C00000" mc:Ignorable="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algn="ctr"/>
                <a:r>
                  <a:rPr lang="en-SG" sz="1200" b="1" dirty="0" smtClean="0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</a:rPr>
                  <a:t>Can donate blood successfully to</a:t>
                </a:r>
                <a:endParaRPr lang="en-SG" sz="1200" b="1" dirty="0">
                  <a:solidFill>
                    <a:srgbClr xmlns:mc="http://schemas.openxmlformats.org/markup-compatibility/2006" xmlns:a14="http://schemas.microsoft.com/office/drawing/2010/main" val="FFFF00" mc:Ignorable=""/>
                  </a:solidFill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5280507" y="2028097"/>
                <a:ext cx="1711735" cy="917079"/>
              </a:xfrm>
              <a:prstGeom prst="rightArrow">
                <a:avLst>
                  <a:gd name="adj1" fmla="val 50000"/>
                  <a:gd name="adj2" fmla="val 33465"/>
                </a:avLst>
              </a:prstGeom>
              <a:solidFill>
                <a:srgbClr xmlns:mc="http://schemas.openxmlformats.org/markup-compatibility/2006" xmlns:a14="http://schemas.microsoft.com/office/drawing/2010/main" val="C00000" mc:Ignorable="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algn="ctr"/>
                <a:r>
                  <a:rPr lang="en-SG" sz="1200" b="1" dirty="0" smtClean="0">
                    <a:solidFill>
                      <a:srgbClr xmlns:mc="http://schemas.openxmlformats.org/markup-compatibility/2006" xmlns:a14="http://schemas.microsoft.com/office/drawing/2010/main" val="FFFF00" mc:Ignorable=""/>
                    </a:solidFill>
                  </a:rPr>
                  <a:t>Can donate blood successfully to</a:t>
                </a:r>
                <a:endParaRPr lang="en-SG" sz="1200" b="1" dirty="0">
                  <a:solidFill>
                    <a:srgbClr xmlns:mc="http://schemas.openxmlformats.org/markup-compatibility/2006" xmlns:a14="http://schemas.microsoft.com/office/drawing/2010/main" val="FFFF00" mc:Ignorable=""/>
                  </a:solidFill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895941" y="2009583"/>
                <a:ext cx="1324402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SG" sz="2800" dirty="0" smtClean="0"/>
                  <a:t>Person</a:t>
                </a:r>
              </a:p>
              <a:p>
                <a:pPr algn="ctr"/>
                <a:r>
                  <a:rPr lang="en-SG" sz="2800" dirty="0"/>
                  <a:t>A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48096" y="2009583"/>
                <a:ext cx="1324402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SG" sz="2800" dirty="0" smtClean="0"/>
                  <a:t>Person</a:t>
                </a:r>
              </a:p>
              <a:p>
                <a:pPr algn="ctr"/>
                <a:r>
                  <a:rPr lang="en-SG" sz="2800" dirty="0" smtClean="0"/>
                  <a:t>B</a:t>
                </a:r>
                <a:endParaRPr lang="en-SG" sz="2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00250" y="2009583"/>
                <a:ext cx="1324402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SG" sz="2800" dirty="0" smtClean="0"/>
                  <a:t>Person</a:t>
                </a:r>
              </a:p>
              <a:p>
                <a:pPr algn="ctr"/>
                <a:r>
                  <a:rPr lang="en-SG" sz="2800" dirty="0" smtClean="0"/>
                  <a:t>C</a:t>
                </a:r>
                <a:endParaRPr lang="en-SG" sz="28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00122" y="3833788"/>
                <a:ext cx="1324402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SG" sz="2800" dirty="0" smtClean="0"/>
                  <a:t>Person</a:t>
                </a:r>
              </a:p>
              <a:p>
                <a:pPr algn="ctr"/>
                <a:r>
                  <a:rPr lang="en-SG" sz="2800" dirty="0" smtClean="0"/>
                  <a:t>D</a:t>
                </a:r>
                <a:endParaRPr lang="en-SG" sz="28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71666" y="3833788"/>
                <a:ext cx="1324402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SG" sz="2800" dirty="0" smtClean="0"/>
                  <a:t>Person</a:t>
                </a:r>
              </a:p>
              <a:p>
                <a:pPr algn="ctr"/>
                <a:r>
                  <a:rPr lang="en-SG" sz="2800" dirty="0" smtClean="0"/>
                  <a:t>E</a:t>
                </a:r>
                <a:endParaRPr lang="en-SG" sz="2800" dirty="0"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226824" y="5140736"/>
            <a:ext cx="865663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Discuss and explain your answers to the following questions.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 smtClean="0"/>
              <a:t>Can Person A donate blood successfully to Person E?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 smtClean="0"/>
              <a:t>Can Person E donate blood successfully to</a:t>
            </a:r>
            <a:r>
              <a:rPr lang="en-US" sz="2400" dirty="0"/>
              <a:t> </a:t>
            </a:r>
            <a:r>
              <a:rPr lang="en-US" sz="2400" dirty="0" smtClean="0"/>
              <a:t>Person A?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0168" y="1581528"/>
            <a:ext cx="7834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SG" sz="2400" dirty="0" smtClean="0"/>
              <a:t>Blood donation:</a:t>
            </a:r>
          </a:p>
          <a:p>
            <a:pPr marL="285750" indent="-285750">
              <a:buFont typeface="Arial" pitchFamily="34" charset="0"/>
              <a:buChar char="•"/>
            </a:pPr>
            <a:endParaRPr lang="en-SG" sz="2400" dirty="0"/>
          </a:p>
          <a:p>
            <a:pPr marL="285750" indent="-285750">
              <a:buFont typeface="Arial" pitchFamily="34" charset="0"/>
              <a:buChar char="•"/>
            </a:pPr>
            <a:endParaRPr lang="en-SG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SG" sz="2400" dirty="0"/>
          </a:p>
          <a:p>
            <a:r>
              <a:rPr lang="en-SG" sz="2400" dirty="0" smtClean="0"/>
              <a:t>Source:</a:t>
            </a:r>
          </a:p>
          <a:p>
            <a:r>
              <a:rPr lang="en-SG" sz="2400" dirty="0" smtClean="0"/>
              <a:t>Trail of Blood (3 Oct 2009). The Straits Times, </a:t>
            </a:r>
            <a:r>
              <a:rPr lang="en-SG" sz="2400" dirty="0" err="1" smtClean="0"/>
              <a:t>pp</a:t>
            </a:r>
            <a:r>
              <a:rPr lang="en-SG" sz="2400" dirty="0" smtClean="0"/>
              <a:t> D11.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Post-Problem Reading</a:t>
            </a:r>
            <a:endParaRPr lang="en-S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982706"/>
              </p:ext>
            </p:extLst>
          </p:nvPr>
        </p:nvGraphicFramePr>
        <p:xfrm>
          <a:off x="3386952" y="1810870"/>
          <a:ext cx="1839756" cy="155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showAsIcon="1" r:id="rId3" imgW="914400" imgH="771480" progId="AcroExch.Document.7">
                  <p:embed/>
                </p:oleObj>
              </mc:Choice>
              <mc:Fallback>
                <p:oleObj name="Acrobat Document" showAsIcon="1" r:id="rId3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6952" y="1810870"/>
                        <a:ext cx="1839756" cy="155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63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12760" y="239688"/>
            <a:ext cx="8915400" cy="1066800"/>
          </a:xfrm>
        </p:spPr>
        <p:txBody>
          <a:bodyPr/>
          <a:lstStyle/>
          <a:p>
            <a:r>
              <a:rPr lang="en-US" dirty="0" smtClean="0"/>
              <a:t>Understanding the problem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11104" y="1476360"/>
            <a:ext cx="8721792" cy="4267200"/>
          </a:xfrm>
        </p:spPr>
        <p:txBody>
          <a:bodyPr/>
          <a:lstStyle/>
          <a:p>
            <a:r>
              <a:rPr lang="en-GB" sz="3200" dirty="0" smtClean="0"/>
              <a:t>There </a:t>
            </a:r>
            <a:r>
              <a:rPr lang="en-GB" sz="3200" dirty="0" smtClean="0"/>
              <a:t>are </a:t>
            </a:r>
            <a:r>
              <a:rPr lang="en-GB" sz="3200" dirty="0" smtClean="0"/>
              <a:t>some differences between blood of certain groups of individuals.</a:t>
            </a:r>
          </a:p>
          <a:p>
            <a:r>
              <a:rPr lang="en-GB" sz="3200" dirty="0" smtClean="0"/>
              <a:t>In order for blood transfusion to be successful, the donor and recipient’s blood type must be matched.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239688"/>
            <a:ext cx="8915400" cy="1066800"/>
          </a:xfrm>
        </p:spPr>
        <p:txBody>
          <a:bodyPr/>
          <a:lstStyle/>
          <a:p>
            <a:r>
              <a:rPr lang="en-US" dirty="0" smtClean="0"/>
              <a:t>Difference between blood types – </a:t>
            </a:r>
            <a:br>
              <a:rPr lang="en-US" dirty="0" smtClean="0"/>
            </a:br>
            <a:r>
              <a:rPr lang="en-US" sz="2600" b="0" dirty="0" smtClean="0"/>
              <a:t>Blood Type Molecules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11138" y="1541448"/>
            <a:ext cx="8686800" cy="911225"/>
          </a:xfrm>
        </p:spPr>
        <p:txBody>
          <a:bodyPr/>
          <a:lstStyle/>
          <a:p>
            <a:pPr marL="223838" indent="-223838"/>
            <a:r>
              <a:rPr lang="en-US" sz="2400" dirty="0" smtClean="0"/>
              <a:t>Closer examination of blood reveals the presence of surface molecules on the red blood cells of some individuals: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1104" y="5113740"/>
            <a:ext cx="8867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The effect of having different surface molecules (as shown above) </a:t>
            </a:r>
            <a:r>
              <a:rPr lang="en-US" sz="2400" dirty="0" smtClean="0"/>
              <a:t>can be </a:t>
            </a:r>
            <a:r>
              <a:rPr lang="en-US" sz="2400" dirty="0" smtClean="0"/>
              <a:t>tested by mixing donor and recipient blood samples. </a:t>
            </a:r>
            <a:r>
              <a:rPr lang="en-US" sz="2400" dirty="0" smtClean="0"/>
              <a:t>The </a:t>
            </a:r>
            <a:r>
              <a:rPr lang="en-US" sz="2400" dirty="0" smtClean="0"/>
              <a:t>observations in the following slides </a:t>
            </a:r>
            <a:r>
              <a:rPr lang="en-US" sz="2400" dirty="0" smtClean="0"/>
              <a:t>are </a:t>
            </a:r>
            <a:r>
              <a:rPr lang="en-US" sz="2400" dirty="0" smtClean="0"/>
              <a:t>made: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>
          <a:xfrm>
            <a:off x="666720" y="2457460"/>
            <a:ext cx="7680383" cy="2598740"/>
            <a:chOff x="261726" y="2132658"/>
            <a:chExt cx="8678399" cy="310444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443176" y="2132658"/>
              <a:ext cx="1971675" cy="1388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675203" y="2189808"/>
              <a:ext cx="1914525" cy="127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435238" y="3529341"/>
              <a:ext cx="1914525" cy="133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675203" y="3566488"/>
              <a:ext cx="1914525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TextBox 41"/>
            <p:cNvSpPr txBox="1"/>
            <p:nvPr/>
          </p:nvSpPr>
          <p:spPr>
            <a:xfrm>
              <a:off x="261726" y="4860936"/>
              <a:ext cx="8678399" cy="37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3088" indent="-573088" algn="ctr"/>
              <a:r>
                <a:rPr lang="en-US" sz="1600" dirty="0" smtClean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</a:rPr>
                <a:t>Note: These are only representations of red blood cells and surface molecules</a:t>
              </a:r>
              <a:endParaRPr lang="en-GB" sz="16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1104" y="239688"/>
            <a:ext cx="8915400" cy="1066800"/>
          </a:xfrm>
        </p:spPr>
        <p:txBody>
          <a:bodyPr/>
          <a:lstStyle/>
          <a:p>
            <a:r>
              <a:rPr lang="en-US" dirty="0" smtClean="0"/>
              <a:t>Difference between blood types – </a:t>
            </a:r>
            <a:br>
              <a:rPr lang="en-US" dirty="0" smtClean="0"/>
            </a:br>
            <a:r>
              <a:rPr lang="en-US" sz="2600" b="0" dirty="0" smtClean="0"/>
              <a:t>Effect on Transfusion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idx="1"/>
          </p:nvPr>
        </p:nvSpPr>
        <p:spPr>
          <a:xfrm>
            <a:off x="211104" y="1541448"/>
            <a:ext cx="8721792" cy="4946688"/>
          </a:xfrm>
        </p:spPr>
        <p:txBody>
          <a:bodyPr/>
          <a:lstStyle/>
          <a:p>
            <a:pPr marL="341313" indent="-341313"/>
            <a:r>
              <a:rPr lang="en-US" sz="2400" dirty="0" smtClean="0"/>
              <a:t>When donor red blood cells have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foreign</a:t>
            </a:r>
            <a:r>
              <a:rPr lang="en-US" sz="2400" dirty="0" smtClean="0"/>
              <a:t> (not found on the recipient’s red blood cells) surface molecules, clumping of red blood cells is observed. </a:t>
            </a:r>
          </a:p>
          <a:p>
            <a:pPr marL="341313" indent="-341313"/>
            <a:endParaRPr lang="en-US" sz="2400" dirty="0" smtClean="0"/>
          </a:p>
          <a:p>
            <a:pPr marL="341313" indent="-341313"/>
            <a:endParaRPr lang="en-US" sz="2400" dirty="0" smtClean="0"/>
          </a:p>
          <a:p>
            <a:pPr marL="341313" indent="-341313"/>
            <a:endParaRPr lang="en-US" sz="2400" dirty="0" smtClean="0"/>
          </a:p>
          <a:p>
            <a:pPr marL="341313" indent="-341313">
              <a:buNone/>
            </a:pPr>
            <a:endParaRPr lang="en-US" sz="1600" dirty="0" smtClean="0"/>
          </a:p>
          <a:p>
            <a:pPr marL="341313" indent="-341313"/>
            <a:r>
              <a:rPr lang="en-US" sz="2400" dirty="0" smtClean="0"/>
              <a:t>Otherwise, no clumping occurs.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44" y="2713032"/>
            <a:ext cx="7745472" cy="15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foreign.jpg"/>
          <p:cNvPicPr>
            <a:picLocks noChangeAspect="1"/>
          </p:cNvPicPr>
          <p:nvPr/>
        </p:nvPicPr>
        <p:blipFill>
          <a:blip r:embed="rId4" cstate="print"/>
          <a:srcRect t="3333"/>
          <a:stretch>
            <a:fillRect/>
          </a:stretch>
        </p:blipFill>
        <p:spPr>
          <a:xfrm>
            <a:off x="1057248" y="2908296"/>
            <a:ext cx="1757375" cy="11715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98656" y="2908296"/>
            <a:ext cx="520704" cy="390528"/>
          </a:xfrm>
          <a:prstGeom prst="rect">
            <a:avLst/>
          </a:prstGeom>
          <a:noFill/>
          <a:ln w="50800">
            <a:solidFill>
              <a:srgbClr xmlns:mc="http://schemas.openxmlformats.org/markup-compatibility/2006" xmlns:a14="http://schemas.microsoft.com/office/drawing/2010/main" val="00B05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317600" y="3689352"/>
            <a:ext cx="520704" cy="390528"/>
          </a:xfrm>
          <a:prstGeom prst="rect">
            <a:avLst/>
          </a:prstGeom>
          <a:noFill/>
          <a:ln w="50800">
            <a:solidFill>
              <a:srgbClr xmlns:mc="http://schemas.openxmlformats.org/markup-compatibility/2006" xmlns:a14="http://schemas.microsoft.com/office/drawing/2010/main" val="00B05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1838304" y="2441460"/>
            <a:ext cx="5222759" cy="1443156"/>
            <a:chOff x="2898766" y="2441460"/>
            <a:chExt cx="5222759" cy="1443156"/>
          </a:xfrm>
        </p:grpSpPr>
        <p:sp>
          <p:nvSpPr>
            <p:cNvPr id="18" name="TextBox 17"/>
            <p:cNvSpPr txBox="1"/>
            <p:nvPr/>
          </p:nvSpPr>
          <p:spPr>
            <a:xfrm>
              <a:off x="5782423" y="244146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0">
                    <a:noFill/>
                  </a:ln>
                  <a:solidFill>
                    <a:srgbClr xmlns:mc="http://schemas.openxmlformats.org/markup-compatibility/2006" xmlns:a14="http://schemas.microsoft.com/office/drawing/2010/main" val="00B050" mc:Ignorable=""/>
                  </a:solidFill>
                </a:rPr>
                <a:t>Foreign to recipient</a:t>
              </a:r>
              <a:endParaRPr lang="en-GB" b="1" dirty="0">
                <a:ln w="0">
                  <a:noFill/>
                </a:ln>
                <a:solidFill>
                  <a:srgbClr xmlns:mc="http://schemas.openxmlformats.org/markup-compatibility/2006" xmlns:a14="http://schemas.microsoft.com/office/drawing/2010/main" val="00B050" mc:Ignorable="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5" idx="3"/>
              <a:endCxn id="18" idx="1"/>
            </p:cNvCxnSpPr>
            <p:nvPr/>
          </p:nvCxnSpPr>
          <p:spPr>
            <a:xfrm flipV="1">
              <a:off x="3679822" y="2626126"/>
              <a:ext cx="2102601" cy="477434"/>
            </a:xfrm>
            <a:prstGeom prst="straightConnector1">
              <a:avLst/>
            </a:prstGeom>
            <a:ln w="25400">
              <a:solidFill>
                <a:srgbClr xmlns:mc="http://schemas.openxmlformats.org/markup-compatibility/2006" xmlns:a14="http://schemas.microsoft.com/office/drawing/2010/main" val="00B050" mc:Ignorable="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3"/>
              <a:endCxn id="18" idx="1"/>
            </p:cNvCxnSpPr>
            <p:nvPr/>
          </p:nvCxnSpPr>
          <p:spPr>
            <a:xfrm flipV="1">
              <a:off x="2898766" y="2626126"/>
              <a:ext cx="2883657" cy="1258490"/>
            </a:xfrm>
            <a:prstGeom prst="straightConnector1">
              <a:avLst/>
            </a:prstGeom>
            <a:ln w="25400">
              <a:solidFill>
                <a:srgbClr xmlns:mc="http://schemas.openxmlformats.org/markup-compatibility/2006" xmlns:a14="http://schemas.microsoft.com/office/drawing/2010/main" val="00B050" mc:Ignorable="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4640" y="2843208"/>
            <a:ext cx="1431936" cy="136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544" y="4877392"/>
            <a:ext cx="7550208" cy="149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1615364" y="4296897"/>
            <a:ext cx="7301812" cy="1826891"/>
            <a:chOff x="1615364" y="4296897"/>
            <a:chExt cx="7301812" cy="1826891"/>
          </a:xfrm>
        </p:grpSpPr>
        <p:grpSp>
          <p:nvGrpSpPr>
            <p:cNvPr id="3" name="Group 2"/>
            <p:cNvGrpSpPr/>
            <p:nvPr/>
          </p:nvGrpSpPr>
          <p:grpSpPr>
            <a:xfrm>
              <a:off x="1615364" y="4482376"/>
              <a:ext cx="4154794" cy="1641412"/>
              <a:chOff x="1615364" y="4482376"/>
              <a:chExt cx="4154794" cy="164141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15364" y="5074900"/>
                <a:ext cx="520704" cy="390528"/>
              </a:xfrm>
              <a:prstGeom prst="rect">
                <a:avLst/>
              </a:prstGeom>
              <a:noFill/>
              <a:ln w="5080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00208" y="5733260"/>
                <a:ext cx="520704" cy="390528"/>
              </a:xfrm>
              <a:prstGeom prst="rect">
                <a:avLst/>
              </a:prstGeom>
              <a:noFill/>
              <a:ln w="5080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65810" y="5352758"/>
                <a:ext cx="520704" cy="390528"/>
              </a:xfrm>
              <a:prstGeom prst="rect">
                <a:avLst/>
              </a:prstGeom>
              <a:noFill/>
              <a:ln w="5080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Arrow Connector 30"/>
              <p:cNvCxnSpPr>
                <a:stCxn id="25" idx="3"/>
              </p:cNvCxnSpPr>
              <p:nvPr/>
            </p:nvCxnSpPr>
            <p:spPr>
              <a:xfrm flipV="1">
                <a:off x="2136068" y="4482376"/>
                <a:ext cx="3614996" cy="787788"/>
              </a:xfrm>
              <a:prstGeom prst="straightConnector1">
                <a:avLst/>
              </a:prstGeom>
              <a:ln w="2540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26" idx="3"/>
                <a:endCxn id="42" idx="1"/>
              </p:cNvCxnSpPr>
              <p:nvPr/>
            </p:nvCxnSpPr>
            <p:spPr>
              <a:xfrm flipV="1">
                <a:off x="2520912" y="4620063"/>
                <a:ext cx="3249246" cy="1308461"/>
              </a:xfrm>
              <a:prstGeom prst="straightConnector1">
                <a:avLst/>
              </a:prstGeom>
              <a:ln w="2540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0" idx="0"/>
              </p:cNvCxnSpPr>
              <p:nvPr/>
            </p:nvCxnSpPr>
            <p:spPr>
              <a:xfrm flipV="1">
                <a:off x="4326162" y="4876270"/>
                <a:ext cx="1443996" cy="476488"/>
              </a:xfrm>
              <a:prstGeom prst="straightConnector1">
                <a:avLst/>
              </a:prstGeom>
              <a:ln w="2540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5770158" y="4296897"/>
              <a:ext cx="3147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0">
                    <a:noFill/>
                  </a:ln>
                  <a:solidFill>
                    <a:srgbClr xmlns:mc="http://schemas.openxmlformats.org/markup-compatibility/2006" xmlns:a14="http://schemas.microsoft.com/office/drawing/2010/main" val="00B050" mc:Ignorable=""/>
                  </a:solidFill>
                </a:rPr>
                <a:t>Found on both donor and recipient’s red blood cell</a:t>
              </a:r>
              <a:endParaRPr lang="en-GB" b="1" dirty="0">
                <a:ln w="0">
                  <a:noFill/>
                </a:ln>
                <a:solidFill>
                  <a:srgbClr xmlns:mc="http://schemas.openxmlformats.org/markup-compatibility/2006" xmlns:a14="http://schemas.microsoft.com/office/drawing/2010/main" val="00B050" mc:Ignorable="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38304" y="6423048"/>
            <a:ext cx="5988096" cy="390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128" y="3949704"/>
            <a:ext cx="4361688" cy="273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50"/>
          <p:cNvSpPr>
            <a:spLocks noGrp="1"/>
          </p:cNvSpPr>
          <p:nvPr>
            <p:ph idx="1"/>
          </p:nvPr>
        </p:nvSpPr>
        <p:spPr>
          <a:xfrm>
            <a:off x="211104" y="1541448"/>
            <a:ext cx="8656704" cy="4946688"/>
          </a:xfrm>
        </p:spPr>
        <p:txBody>
          <a:bodyPr/>
          <a:lstStyle/>
          <a:p>
            <a:pPr marL="336550" indent="-336550"/>
            <a:r>
              <a:rPr lang="en-US" sz="2400" dirty="0" smtClean="0"/>
              <a:t>If the donor’s blood produces clumping when mixed with the recipient’s blood, the transfusion fails.</a:t>
            </a:r>
          </a:p>
          <a:p>
            <a:pPr marL="514350" indent="-514350">
              <a:buAutoNum type="arabicPeriod" startAt="2"/>
            </a:pP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767264" y="6362280"/>
            <a:ext cx="1822464" cy="256032"/>
          </a:xfrm>
          <a:prstGeom prst="rect">
            <a:avLst/>
          </a:prstGeom>
          <a:noFill/>
          <a:ln w="50800">
            <a:solidFill>
              <a:srgbClr xmlns:mc="http://schemas.openxmlformats.org/markup-compatibility/2006" xmlns:a14="http://schemas.microsoft.com/office/drawing/2010/main" val="00B05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11104" y="239688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Difference between blood types – 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 on Transfusion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32" y="2387592"/>
            <a:ext cx="7485120" cy="15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6016" y="1533416"/>
            <a:ext cx="916231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6550" indent="-336550">
              <a:buFont typeface="Arial" pitchFamily="34" charset="0"/>
              <a:buChar char="•"/>
            </a:pPr>
            <a:r>
              <a:rPr lang="en-US" sz="2400" dirty="0" smtClean="0"/>
              <a:t>The presence of foreign surface molecules on donor </a:t>
            </a:r>
            <a:br>
              <a:rPr lang="en-US" sz="2400" dirty="0" smtClean="0"/>
            </a:br>
            <a:r>
              <a:rPr lang="en-US" sz="2400" dirty="0" smtClean="0"/>
              <a:t>red blood cells causes transfusions to fail.</a:t>
            </a:r>
          </a:p>
          <a:p>
            <a:endParaRPr lang="en-US" sz="2400" dirty="0" smtClean="0"/>
          </a:p>
          <a:p>
            <a:pPr marL="336550" indent="-336550">
              <a:buFont typeface="Arial" pitchFamily="34" charset="0"/>
              <a:buChar char="•"/>
            </a:pPr>
            <a:r>
              <a:rPr lang="en-US" sz="2400" dirty="0" smtClean="0"/>
              <a:t>Medical professionals and doctors named the different types of </a:t>
            </a:r>
            <a:br>
              <a:rPr lang="en-US" sz="2400" dirty="0" smtClean="0"/>
            </a:br>
            <a:r>
              <a:rPr lang="en-US" sz="2400" dirty="0" smtClean="0"/>
              <a:t>blood based on the presence or absence of such molecules: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336550" indent="-336550">
              <a:buFont typeface="Arial" pitchFamily="34" charset="0"/>
              <a:buChar char="•"/>
            </a:pPr>
            <a:r>
              <a:rPr lang="en-US" sz="2400" dirty="0" smtClean="0"/>
              <a:t>The matching of donor blood types to recipient blood types </a:t>
            </a:r>
            <a:br>
              <a:rPr lang="en-US" sz="2400" dirty="0" smtClean="0"/>
            </a:br>
            <a:r>
              <a:rPr lang="en-US" sz="2400" dirty="0" smtClean="0"/>
              <a:t>drastically increased the success rate of transfusions.</a:t>
            </a:r>
          </a:p>
          <a:p>
            <a:endParaRPr lang="en-US" sz="2600" dirty="0" smtClean="0"/>
          </a:p>
          <a:p>
            <a:endParaRPr lang="en-US" sz="26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276192" y="3363912"/>
            <a:ext cx="8461440" cy="2017728"/>
            <a:chOff x="130176" y="4210056"/>
            <a:chExt cx="8932896" cy="2212992"/>
          </a:xfrm>
        </p:grpSpPr>
        <p:sp>
          <p:nvSpPr>
            <p:cNvPr id="27" name="Rounded Rectangle 26"/>
            <p:cNvSpPr/>
            <p:nvPr/>
          </p:nvSpPr>
          <p:spPr>
            <a:xfrm>
              <a:off x="130176" y="4405320"/>
              <a:ext cx="8932896" cy="20177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xmlns:mc="http://schemas.openxmlformats.org/markup-compatibility/2006" xmlns:a14="http://schemas.microsoft.com/office/drawing/2010/main" val="CFD0BE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xmlns:mc="http://schemas.openxmlformats.org/markup-compatibility/2006" xmlns:a14="http://schemas.microsoft.com/office/drawing/2010/main" val="CFD0BE" mc:Ignorable=""/>
                </a:solidFill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1493" y="4529447"/>
              <a:ext cx="1971675" cy="1388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607234" y="4659623"/>
              <a:ext cx="1914525" cy="127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785825" y="4629788"/>
              <a:ext cx="1914525" cy="133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964416" y="4659623"/>
              <a:ext cx="1914525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1106496" y="58962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GB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13662" y="58962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GB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89661" y="589629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AB</a:t>
              </a:r>
              <a:endParaRPr lang="en-GB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54012" y="5896295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</a:t>
              </a:r>
              <a:endParaRPr lang="en-GB" sz="2400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25440" y="4210056"/>
              <a:ext cx="2484605" cy="371317"/>
              <a:chOff x="927072" y="4535496"/>
              <a:chExt cx="2484605" cy="37131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992160" y="4600584"/>
                <a:ext cx="2213373" cy="2204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27072" y="4535496"/>
                <a:ext cx="2484605" cy="371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xmlns:mc="http://schemas.openxmlformats.org/markup-compatibility/2006" xmlns:a14="http://schemas.microsoft.com/office/drawing/2010/main" val="0046D4" mc:Ignorable=""/>
                    </a:solidFill>
                  </a:rPr>
                  <a:t>ABO Typing System</a:t>
                </a:r>
                <a:endParaRPr lang="en-GB" sz="1600" b="1" dirty="0">
                  <a:solidFill>
                    <a:srgbClr xmlns:mc="http://schemas.openxmlformats.org/markup-compatibility/2006" xmlns:a14="http://schemas.microsoft.com/office/drawing/2010/main" val="0046D4" mc:Ignorable=""/>
                  </a:solidFill>
                </a:endParaRPr>
              </a:p>
            </p:txBody>
          </p:sp>
        </p:grp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11104" y="239688"/>
            <a:ext cx="8915400" cy="1066800"/>
          </a:xfrm>
        </p:spPr>
        <p:txBody>
          <a:bodyPr/>
          <a:lstStyle/>
          <a:p>
            <a:r>
              <a:rPr lang="en-US" dirty="0" smtClean="0"/>
              <a:t>Difference between blood types – </a:t>
            </a:r>
            <a:br>
              <a:rPr lang="en-US" dirty="0" smtClean="0"/>
            </a:br>
            <a:r>
              <a:rPr lang="en-US" sz="2600" b="0" dirty="0" smtClean="0"/>
              <a:t>Effect on Transfusion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211104" y="1541448"/>
            <a:ext cx="872179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6550" indent="-336550">
              <a:buFont typeface="Arial" pitchFamily="34" charset="0"/>
              <a:buChar char="•"/>
            </a:pPr>
            <a:r>
              <a:rPr lang="en-US" sz="2600" dirty="0" smtClean="0"/>
              <a:t>The  discovery of the Rhesus Protein expanded the ABO typing system:</a:t>
            </a:r>
            <a:endParaRPr lang="en-US" sz="2600" dirty="0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11104" y="239688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Difference between blood types – 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Surface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Molecules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25440" y="2517768"/>
            <a:ext cx="8216928" cy="3710014"/>
            <a:chOff x="130176" y="2645172"/>
            <a:chExt cx="8458200" cy="3908052"/>
          </a:xfrm>
        </p:grpSpPr>
        <p:sp>
          <p:nvSpPr>
            <p:cNvPr id="11" name="Rounded Rectangle 10"/>
            <p:cNvSpPr/>
            <p:nvPr/>
          </p:nvSpPr>
          <p:spPr>
            <a:xfrm>
              <a:off x="130176" y="2826252"/>
              <a:ext cx="8458200" cy="37269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xmlns:mc="http://schemas.openxmlformats.org/markup-compatibility/2006" xmlns:a14="http://schemas.microsoft.com/office/drawing/2010/main" val="CFD0BE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xmlns:mc="http://schemas.openxmlformats.org/markup-compatibility/2006" xmlns:a14="http://schemas.microsoft.com/office/drawing/2010/main" val="CFD0BE" mc:Ignorable="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2985" y="4244096"/>
              <a:ext cx="539130" cy="42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A+</a:t>
              </a:r>
              <a:endParaRPr lang="en-GB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2862" y="4244096"/>
              <a:ext cx="539130" cy="42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B+</a:t>
              </a:r>
              <a:endParaRPr lang="en-GB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8542" y="4244096"/>
              <a:ext cx="733410" cy="42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AB+</a:t>
              </a:r>
              <a:endParaRPr lang="en-GB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92565" y="4244096"/>
              <a:ext cx="571004" cy="42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O+</a:t>
              </a:r>
              <a:endParaRPr lang="en-GB" sz="2400" dirty="0"/>
            </a:p>
          </p:txBody>
        </p:sp>
        <p:grpSp>
          <p:nvGrpSpPr>
            <p:cNvPr id="20" name="Group 29"/>
            <p:cNvGrpSpPr/>
            <p:nvPr/>
          </p:nvGrpSpPr>
          <p:grpSpPr>
            <a:xfrm>
              <a:off x="376694" y="2645172"/>
              <a:ext cx="4995722" cy="338555"/>
              <a:chOff x="992161" y="4532460"/>
              <a:chExt cx="5276096" cy="37074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92161" y="4600584"/>
                <a:ext cx="5205337" cy="2322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16259" y="4532460"/>
                <a:ext cx="5251998" cy="37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xmlns:mc="http://schemas.openxmlformats.org/markup-compatibility/2006" xmlns:a14="http://schemas.microsoft.com/office/drawing/2010/main" val="0046D4" mc:Ignorable=""/>
                    </a:solidFill>
                  </a:rPr>
                  <a:t>ABO Typing System – Including Rhesus Protein</a:t>
                </a:r>
                <a:endParaRPr lang="en-GB" sz="1600" b="1" dirty="0">
                  <a:solidFill>
                    <a:srgbClr xmlns:mc="http://schemas.openxmlformats.org/markup-compatibility/2006" xmlns:a14="http://schemas.microsoft.com/office/drawing/2010/main" val="0046D4" mc:Ignorable=""/>
                  </a:solidFill>
                </a:endParaRPr>
              </a:p>
            </p:txBody>
          </p:sp>
        </p:grp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601243" y="3092256"/>
              <a:ext cx="1812787" cy="114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472086" y="3092256"/>
              <a:ext cx="1812787" cy="116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76693" y="2973384"/>
              <a:ext cx="1866900" cy="12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567479" y="3065012"/>
              <a:ext cx="1812787" cy="1215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41280" y="4780227"/>
              <a:ext cx="1867615" cy="1266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459024" y="4898917"/>
              <a:ext cx="1813481" cy="1161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4522634" y="4871715"/>
              <a:ext cx="1813481" cy="1214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6586245" y="4898917"/>
              <a:ext cx="1813481" cy="114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1037491" y="602647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A-</a:t>
              </a:r>
              <a:endParaRPr lang="en-GB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8169" y="602647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B-</a:t>
              </a:r>
              <a:endParaRPr lang="en-GB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94601" y="6026471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AB-</a:t>
              </a:r>
              <a:endParaRPr lang="en-GB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9446" y="6026471"/>
              <a:ext cx="5261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O-</a:t>
              </a:r>
              <a:endParaRPr lang="en-GB" sz="2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116" y="1492041"/>
            <a:ext cx="88949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6550" indent="-336550">
              <a:buFont typeface="Arial" pitchFamily="34" charset="0"/>
              <a:buChar char="•"/>
            </a:pPr>
            <a:r>
              <a:rPr lang="en-US" sz="2800" dirty="0" smtClean="0"/>
              <a:t>Over time, more surface molecules with different functions were discovered.</a:t>
            </a:r>
          </a:p>
          <a:p>
            <a:pPr marL="793750" lvl="1" indent="-336550">
              <a:buFont typeface="Arial" pitchFamily="34" charset="0"/>
              <a:buChar char="–"/>
            </a:pPr>
            <a:r>
              <a:rPr lang="en-US" sz="2800" dirty="0" smtClean="0"/>
              <a:t>Basis for other typing systems (e.g. the MNS, </a:t>
            </a:r>
            <a:r>
              <a:rPr lang="en-US" sz="2800" dirty="0" err="1" smtClean="0"/>
              <a:t>Kell</a:t>
            </a:r>
            <a:r>
              <a:rPr lang="en-US" sz="2800" dirty="0" smtClean="0"/>
              <a:t>, Duffy, Lewis systems).</a:t>
            </a:r>
          </a:p>
          <a:p>
            <a:pPr marL="793750" lvl="1" indent="-336550"/>
            <a:endParaRPr lang="en-US" sz="2800" dirty="0" smtClean="0"/>
          </a:p>
          <a:p>
            <a:pPr marL="793750" lvl="1" indent="-336550">
              <a:buFont typeface="Arial" pitchFamily="34" charset="0"/>
              <a:buChar char="–"/>
            </a:pPr>
            <a:r>
              <a:rPr lang="en-US" sz="2800" dirty="0" smtClean="0"/>
              <a:t>Common red blood cell functions (e.g. carrying of oxygen). These molecules are less likely to cause transfusions to fail, as they are less likely to be foreign to recipients.</a:t>
            </a:r>
          </a:p>
          <a:p>
            <a:endParaRPr lang="en-GB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1104" y="239688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Difference between blood types – 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Surface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Molecules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11104" y="239688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Stage 6</a:t>
            </a: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16" y="1541448"/>
            <a:ext cx="7029504" cy="15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928" y="3298824"/>
            <a:ext cx="8584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6550" indent="-336550">
              <a:buFont typeface="Arial" pitchFamily="34" charset="0"/>
              <a:buChar char="•"/>
            </a:pPr>
            <a:r>
              <a:rPr lang="en-US" sz="2400" dirty="0" smtClean="0"/>
              <a:t>In order to identify the surface molecules on each of the </a:t>
            </a:r>
            <a:br>
              <a:rPr lang="en-US" sz="2400" dirty="0" smtClean="0"/>
            </a:br>
            <a:r>
              <a:rPr lang="en-US" sz="2400" dirty="0" smtClean="0"/>
              <a:t>unknown blood types, we need to conduct a series of tests.</a:t>
            </a:r>
            <a:endParaRPr lang="en-GB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04" y="4370526"/>
            <a:ext cx="1627200" cy="13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252512" y="4644476"/>
            <a:ext cx="325440" cy="390528"/>
          </a:xfrm>
          <a:prstGeom prst="rect">
            <a:avLst/>
          </a:prstGeom>
          <a:noFill/>
          <a:ln w="50800">
            <a:solidFill>
              <a:srgbClr xmlns:mc="http://schemas.openxmlformats.org/markup-compatibility/2006" xmlns:a14="http://schemas.microsoft.com/office/drawing/2010/main" val="0000FF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80928" y="5837256"/>
            <a:ext cx="4750018" cy="461665"/>
            <a:chOff x="211104" y="5533012"/>
            <a:chExt cx="4750018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211104" y="5533012"/>
              <a:ext cx="4750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36550" indent="-336550">
                <a:buFont typeface="Arial" pitchFamily="34" charset="0"/>
                <a:buChar char="•"/>
              </a:pPr>
              <a:r>
                <a:rPr lang="en-US" sz="2400" dirty="0" smtClean="0"/>
                <a:t>Unknown blood type 1 has      .</a:t>
              </a:r>
              <a:endParaRPr lang="en-GB" sz="2400" dirty="0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1648" y="5585082"/>
              <a:ext cx="390528" cy="403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8304" y="4355253"/>
            <a:ext cx="5402304" cy="13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577951" y="4087360"/>
            <a:ext cx="3568999" cy="706411"/>
            <a:chOff x="-343703" y="3685775"/>
            <a:chExt cx="3568999" cy="706411"/>
          </a:xfrm>
        </p:grpSpPr>
        <p:cxnSp>
          <p:nvCxnSpPr>
            <p:cNvPr id="13" name="Straight Arrow Connector 12"/>
            <p:cNvCxnSpPr>
              <a:endCxn id="12" idx="1"/>
            </p:cNvCxnSpPr>
            <p:nvPr/>
          </p:nvCxnSpPr>
          <p:spPr>
            <a:xfrm flipV="1">
              <a:off x="-343703" y="3870441"/>
              <a:ext cx="781056" cy="521745"/>
            </a:xfrm>
            <a:prstGeom prst="straightConnector1">
              <a:avLst/>
            </a:prstGeom>
            <a:ln w="25400">
              <a:solidFill>
                <a:srgbClr xmlns:mc="http://schemas.openxmlformats.org/markup-compatibility/2006" xmlns:a14="http://schemas.microsoft.com/office/drawing/2010/main" val="0000FF" mc:Ignorable="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37353" y="3685775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xmlns:mc="http://schemas.openxmlformats.org/markup-compatibility/2006" xmlns:a14="http://schemas.microsoft.com/office/drawing/2010/main" val="0000FF" mc:Ignorable=""/>
                  </a:solidFill>
                </a:rPr>
                <a:t>Not foreign to recipient</a:t>
              </a:r>
              <a:endParaRPr lang="en-GB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 b="5738"/>
          <a:stretch>
            <a:fillRect/>
          </a:stretch>
        </p:blipFill>
        <p:spPr bwMode="auto">
          <a:xfrm>
            <a:off x="5656272" y="4377477"/>
            <a:ext cx="1584336" cy="106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RP">
  <a:themeElements>
    <a:clrScheme name="1_RP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1_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P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BBE0E3" mc:Ignorable=""/>
        </a:accent1>
        <a:accent2>
          <a:srgbClr xmlns:mc="http://schemas.openxmlformats.org/markup-compatibility/2006" xmlns:a14="http://schemas.microsoft.com/office/drawing/2010/main" val="33339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AEDEF" mc:Ignorable=""/>
        </a:accent5>
        <a:accent6>
          <a:srgbClr xmlns:mc="http://schemas.openxmlformats.org/markup-compatibility/2006" xmlns:a14="http://schemas.microsoft.com/office/drawing/2010/main" val="2D2D8A" mc:Ignorable=""/>
        </a:accent6>
        <a:hlink>
          <a:srgbClr xmlns:mc="http://schemas.openxmlformats.org/markup-compatibility/2006" xmlns:a14="http://schemas.microsoft.com/office/drawing/2010/main" val="009999" mc:Ignorable=""/>
        </a:hlink>
        <a:folHlink>
          <a:srgbClr xmlns:mc="http://schemas.openxmlformats.org/markup-compatibility/2006" xmlns:a14="http://schemas.microsoft.com/office/drawing/2010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P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BDF53" mc:Ignorable=""/>
        </a:accent1>
        <a:accent2>
          <a:srgbClr xmlns:mc="http://schemas.openxmlformats.org/markup-compatibility/2006" xmlns:a14="http://schemas.microsoft.com/office/drawing/2010/main" val="FF9966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DECB3" mc:Ignorable=""/>
        </a:accent5>
        <a:accent6>
          <a:srgbClr xmlns:mc="http://schemas.openxmlformats.org/markup-compatibility/2006" xmlns:a14="http://schemas.microsoft.com/office/drawing/2010/main" val="E78A5C" mc:Ignorable=""/>
        </a:accent6>
        <a:hlink>
          <a:srgbClr xmlns:mc="http://schemas.openxmlformats.org/markup-compatibility/2006" xmlns:a14="http://schemas.microsoft.com/office/drawing/2010/main" val="CC3300" mc:Ignorable=""/>
        </a:hlink>
        <a:folHlink>
          <a:srgbClr xmlns:mc="http://schemas.openxmlformats.org/markup-compatibility/2006" xmlns:a14="http://schemas.microsoft.com/office/drawing/2010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P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99CCFF" mc:Ignorable=""/>
        </a:accent1>
        <a:accent2>
          <a:srgbClr xmlns:mc="http://schemas.openxmlformats.org/markup-compatibility/2006" xmlns:a14="http://schemas.microsoft.com/office/drawing/2010/main" val="CCCC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CAE2FF" mc:Ignorable=""/>
        </a:accent5>
        <a:accent6>
          <a:srgbClr xmlns:mc="http://schemas.openxmlformats.org/markup-compatibility/2006" xmlns:a14="http://schemas.microsoft.com/office/drawing/2010/main" val="B9B9E7" mc:Ignorable=""/>
        </a:accent6>
        <a:hlink>
          <a:srgbClr xmlns:mc="http://schemas.openxmlformats.org/markup-compatibility/2006" xmlns:a14="http://schemas.microsoft.com/office/drawing/2010/main" val="3333CC" mc:Ignorable=""/>
        </a:hlink>
        <a:folHlink>
          <a:srgbClr xmlns:mc="http://schemas.openxmlformats.org/markup-compatibility/2006" xmlns:a14="http://schemas.microsoft.com/office/drawing/2010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P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DEF6F1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FFFFF" mc:Ignorable=""/>
        </a:accent1>
        <a:accent2>
          <a:srgbClr xmlns:mc="http://schemas.openxmlformats.org/markup-compatibility/2006" xmlns:a14="http://schemas.microsoft.com/office/drawing/2010/main" val="8DC6FF" mc:Ignorable=""/>
        </a:accent2>
        <a:accent3>
          <a:srgbClr xmlns:mc="http://schemas.openxmlformats.org/markup-compatibility/2006" xmlns:a14="http://schemas.microsoft.com/office/drawing/2010/main" val="ECFAF7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F" mc:Ignorable=""/>
        </a:accent5>
        <a:accent6>
          <a:srgbClr xmlns:mc="http://schemas.openxmlformats.org/markup-compatibility/2006" xmlns:a14="http://schemas.microsoft.com/office/drawing/2010/main" val="7FB3E7" mc:Ignorable=""/>
        </a:accent6>
        <a:hlink>
          <a:srgbClr xmlns:mc="http://schemas.openxmlformats.org/markup-compatibility/2006" xmlns:a14="http://schemas.microsoft.com/office/drawing/2010/main" val="0066CC" mc:Ignorable=""/>
        </a:hlink>
        <a:folHlink>
          <a:srgbClr xmlns:mc="http://schemas.openxmlformats.org/markup-compatibility/2006" xmlns:a14="http://schemas.microsoft.com/office/drawing/2010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P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D9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777777" mc:Ignorable=""/>
        </a:lt2>
        <a:accent1>
          <a:srgbClr xmlns:mc="http://schemas.openxmlformats.org/markup-compatibility/2006" xmlns:a14="http://schemas.microsoft.com/office/drawing/2010/main" val="FFFFF7" mc:Ignorable=""/>
        </a:accent1>
        <a:accent2>
          <a:srgbClr xmlns:mc="http://schemas.openxmlformats.org/markup-compatibility/2006" xmlns:a14="http://schemas.microsoft.com/office/drawing/2010/main" val="33CCCC" mc:Ignorable=""/>
        </a:accent2>
        <a:accent3>
          <a:srgbClr xmlns:mc="http://schemas.openxmlformats.org/markup-compatibility/2006" xmlns:a14="http://schemas.microsoft.com/office/drawing/2010/main" val="FFFFE9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A" mc:Ignorable=""/>
        </a:accent5>
        <a:accent6>
          <a:srgbClr xmlns:mc="http://schemas.openxmlformats.org/markup-compatibility/2006" xmlns:a14="http://schemas.microsoft.com/office/drawing/2010/main" val="2DB9B9" mc:Ignorable=""/>
        </a:accent6>
        <a:hlink>
          <a:srgbClr xmlns:mc="http://schemas.openxmlformats.org/markup-compatibility/2006" xmlns:a14="http://schemas.microsoft.com/office/drawing/2010/main" val="FF5050" mc:Ignorable=""/>
        </a:hlink>
        <a:folHlink>
          <a:srgbClr xmlns:mc="http://schemas.openxmlformats.org/markup-compatibility/2006" xmlns:a14="http://schemas.microsoft.com/office/drawing/2010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P 6">
        <a:dk1>
          <a:srgbClr xmlns:mc="http://schemas.openxmlformats.org/markup-compatibility/2006" xmlns:a14="http://schemas.microsoft.com/office/drawing/2010/main" val="005A58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8080" mc:Ignorable=""/>
        </a:dk2>
        <a:lt2>
          <a:srgbClr xmlns:mc="http://schemas.openxmlformats.org/markup-compatibility/2006" xmlns:a14="http://schemas.microsoft.com/office/drawing/2010/main" val="FFFF99" mc:Ignorable=""/>
        </a:lt2>
        <a:accent1>
          <a:srgbClr xmlns:mc="http://schemas.openxmlformats.org/markup-compatibility/2006" xmlns:a14="http://schemas.microsoft.com/office/drawing/2010/main" val="006462" mc:Ignorable=""/>
        </a:accent1>
        <a:accent2>
          <a:srgbClr xmlns:mc="http://schemas.openxmlformats.org/markup-compatibility/2006" xmlns:a14="http://schemas.microsoft.com/office/drawing/2010/main" val="6D6FC7" mc:Ignorable=""/>
        </a:accent2>
        <a:accent3>
          <a:srgbClr xmlns:mc="http://schemas.openxmlformats.org/markup-compatibility/2006" xmlns:a14="http://schemas.microsoft.com/office/drawing/2010/main" val="AAC0C0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B8B7" mc:Ignorable=""/>
        </a:accent5>
        <a:accent6>
          <a:srgbClr xmlns:mc="http://schemas.openxmlformats.org/markup-compatibility/2006" xmlns:a14="http://schemas.microsoft.com/office/drawing/2010/main" val="6264B4" mc:Ignorable=""/>
        </a:accent6>
        <a:hlink>
          <a:srgbClr xmlns:mc="http://schemas.openxmlformats.org/markup-compatibility/2006" xmlns:a14="http://schemas.microsoft.com/office/drawing/2010/main" val="00FFFF" mc:Ignorable=""/>
        </a:hlink>
        <a:folHlink>
          <a:srgbClr xmlns:mc="http://schemas.openxmlformats.org/markup-compatibility/2006" xmlns:a14="http://schemas.microsoft.com/office/drawing/2010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P 7">
        <a:dk1>
          <a:srgbClr xmlns:mc="http://schemas.openxmlformats.org/markup-compatibility/2006" xmlns:a14="http://schemas.microsoft.com/office/drawing/2010/main" val="5C1F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00000" mc:Ignorable=""/>
        </a:dk2>
        <a:lt2>
          <a:srgbClr xmlns:mc="http://schemas.openxmlformats.org/markup-compatibility/2006" xmlns:a14="http://schemas.microsoft.com/office/drawing/2010/main" val="DFD293" mc:Ignorable=""/>
        </a:lt2>
        <a:accent1>
          <a:srgbClr xmlns:mc="http://schemas.openxmlformats.org/markup-compatibility/2006" xmlns:a14="http://schemas.microsoft.com/office/drawing/2010/main" val="CC3300" mc:Ignorable=""/>
        </a:accent1>
        <a:accent2>
          <a:srgbClr xmlns:mc="http://schemas.openxmlformats.org/markup-compatibility/2006" xmlns:a14="http://schemas.microsoft.com/office/drawing/2010/main" val="BE7960" mc:Ignorable=""/>
        </a:accent2>
        <a:accent3>
          <a:srgbClr xmlns:mc="http://schemas.openxmlformats.org/markup-compatibility/2006" xmlns:a14="http://schemas.microsoft.com/office/drawing/2010/main" val="C0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E2ADAA" mc:Ignorable=""/>
        </a:accent5>
        <a:accent6>
          <a:srgbClr xmlns:mc="http://schemas.openxmlformats.org/markup-compatibility/2006" xmlns:a14="http://schemas.microsoft.com/office/drawing/2010/main" val="AC6D56" mc:Ignorable=""/>
        </a:accent6>
        <a:hlink>
          <a:srgbClr xmlns:mc="http://schemas.openxmlformats.org/markup-compatibility/2006" xmlns:a14="http://schemas.microsoft.com/office/drawing/2010/main" val="FFFF99" mc:Ignorable=""/>
        </a:hlink>
        <a:folHlink>
          <a:srgbClr xmlns:mc="http://schemas.openxmlformats.org/markup-compatibility/2006" xmlns:a14="http://schemas.microsoft.com/office/drawing/2010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P 8">
        <a:dk1>
          <a:srgbClr xmlns:mc="http://schemas.openxmlformats.org/markup-compatibility/2006" xmlns:a14="http://schemas.microsoft.com/office/drawing/2010/main" val="00336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99" mc:Ignorable=""/>
        </a:dk2>
        <a:lt2>
          <a:srgbClr xmlns:mc="http://schemas.openxmlformats.org/markup-compatibility/2006" xmlns:a14="http://schemas.microsoft.com/office/drawing/2010/main" val="CCFFFF" mc:Ignorable=""/>
        </a:lt2>
        <a:accent1>
          <a:srgbClr xmlns:mc="http://schemas.openxmlformats.org/markup-compatibility/2006" xmlns:a14="http://schemas.microsoft.com/office/drawing/2010/main" val="3366CC" mc:Ignorable=""/>
        </a:accent1>
        <a:accent2>
          <a:srgbClr xmlns:mc="http://schemas.openxmlformats.org/markup-compatibility/2006" xmlns:a14="http://schemas.microsoft.com/office/drawing/2010/main" val="00B000" mc:Ignorable=""/>
        </a:accent2>
        <a:accent3>
          <a:srgbClr xmlns:mc="http://schemas.openxmlformats.org/markup-compatibility/2006" xmlns:a14="http://schemas.microsoft.com/office/drawing/2010/main" val="AAAA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DB8E2" mc:Ignorable=""/>
        </a:accent5>
        <a:accent6>
          <a:srgbClr xmlns:mc="http://schemas.openxmlformats.org/markup-compatibility/2006" xmlns:a14="http://schemas.microsoft.com/office/drawing/2010/main" val="009F00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P 9">
        <a:dk1>
          <a:srgbClr xmlns:mc="http://schemas.openxmlformats.org/markup-compatibility/2006" xmlns:a14="http://schemas.microsoft.com/office/drawing/2010/main" val="33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E3EBF1" mc:Ignorable=""/>
        </a:lt2>
        <a:accent1>
          <a:srgbClr xmlns:mc="http://schemas.openxmlformats.org/markup-compatibility/2006" xmlns:a14="http://schemas.microsoft.com/office/drawing/2010/main" val="003399" mc:Ignorable=""/>
        </a:accent1>
        <a:accent2>
          <a:srgbClr xmlns:mc="http://schemas.openxmlformats.org/markup-compatibility/2006" xmlns:a14="http://schemas.microsoft.com/office/drawing/2010/main" val="468A4B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ADCA" mc:Ignorable=""/>
        </a:accent5>
        <a:accent6>
          <a:srgbClr xmlns:mc="http://schemas.openxmlformats.org/markup-compatibility/2006" xmlns:a14="http://schemas.microsoft.com/office/drawing/2010/main" val="3F7D43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P 10">
        <a:dk1>
          <a:srgbClr xmlns:mc="http://schemas.openxmlformats.org/markup-compatibility/2006" xmlns:a14="http://schemas.microsoft.com/office/drawing/2010/main" val="777777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86B5D" mc:Ignorable=""/>
        </a:dk2>
        <a:lt2>
          <a:srgbClr xmlns:mc="http://schemas.openxmlformats.org/markup-compatibility/2006" xmlns:a14="http://schemas.microsoft.com/office/drawing/2010/main" val="D1D1CB" mc:Ignorable=""/>
        </a:lt2>
        <a:accent1>
          <a:srgbClr xmlns:mc="http://schemas.openxmlformats.org/markup-compatibility/2006" xmlns:a14="http://schemas.microsoft.com/office/drawing/2010/main" val="909082" mc:Ignorable=""/>
        </a:accent1>
        <a:accent2>
          <a:srgbClr xmlns:mc="http://schemas.openxmlformats.org/markup-compatibility/2006" xmlns:a14="http://schemas.microsoft.com/office/drawing/2010/main" val="809EA8" mc:Ignorable=""/>
        </a:accent2>
        <a:accent3>
          <a:srgbClr xmlns:mc="http://schemas.openxmlformats.org/markup-compatibility/2006" xmlns:a14="http://schemas.microsoft.com/office/drawing/2010/main" val="B9BAB6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6C6C1" mc:Ignorable=""/>
        </a:accent5>
        <a:accent6>
          <a:srgbClr xmlns:mc="http://schemas.openxmlformats.org/markup-compatibility/2006" xmlns:a14="http://schemas.microsoft.com/office/drawing/2010/main" val="738F98" mc:Ignorable=""/>
        </a:accent6>
        <a:hlink>
          <a:srgbClr xmlns:mc="http://schemas.openxmlformats.org/markup-compatibility/2006" xmlns:a14="http://schemas.microsoft.com/office/drawing/2010/main" val="FFCC66" mc:Ignorable=""/>
        </a:hlink>
        <a:folHlink>
          <a:srgbClr xmlns:mc="http://schemas.openxmlformats.org/markup-compatibility/2006" xmlns:a14="http://schemas.microsoft.com/office/drawing/2010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P 11">
        <a:dk1>
          <a:srgbClr xmlns:mc="http://schemas.openxmlformats.org/markup-compatibility/2006" xmlns:a14="http://schemas.microsoft.com/office/drawing/2010/main" val="3E3E5C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66699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60597B" mc:Ignorable=""/>
        </a:accent1>
        <a:accent2>
          <a:srgbClr xmlns:mc="http://schemas.openxmlformats.org/markup-compatibility/2006" xmlns:a14="http://schemas.microsoft.com/office/drawing/2010/main" val="6666FF" mc:Ignorable=""/>
        </a:accent2>
        <a:accent3>
          <a:srgbClr xmlns:mc="http://schemas.openxmlformats.org/markup-compatibility/2006" xmlns:a14="http://schemas.microsoft.com/office/drawing/2010/main" val="B8B8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6B5BF" mc:Ignorable=""/>
        </a:accent5>
        <a:accent6>
          <a:srgbClr xmlns:mc="http://schemas.openxmlformats.org/markup-compatibility/2006" xmlns:a14="http://schemas.microsoft.com/office/drawing/2010/main" val="5C5CE7" mc:Ignorable=""/>
        </a:accent6>
        <a:hlink>
          <a:srgbClr xmlns:mc="http://schemas.openxmlformats.org/markup-compatibility/2006" xmlns:a14="http://schemas.microsoft.com/office/drawing/2010/main" val="99CCFF" mc:Ignorable=""/>
        </a:hlink>
        <a:folHlink>
          <a:srgbClr xmlns:mc="http://schemas.openxmlformats.org/markup-compatibility/2006" xmlns:a14="http://schemas.microsoft.com/office/drawing/2010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P 12">
        <a:dk1>
          <a:srgbClr xmlns:mc="http://schemas.openxmlformats.org/markup-compatibility/2006" xmlns:a14="http://schemas.microsoft.com/office/drawing/2010/main" val="2D2015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523E26" mc:Ignorable=""/>
        </a:dk2>
        <a:lt2>
          <a:srgbClr xmlns:mc="http://schemas.openxmlformats.org/markup-compatibility/2006" xmlns:a14="http://schemas.microsoft.com/office/drawing/2010/main" val="DFC08D" mc:Ignorable=""/>
        </a:lt2>
        <a:accent1>
          <a:srgbClr xmlns:mc="http://schemas.openxmlformats.org/markup-compatibility/2006" xmlns:a14="http://schemas.microsoft.com/office/drawing/2010/main" val="8C7B70" mc:Ignorable=""/>
        </a:accent1>
        <a:accent2>
          <a:srgbClr xmlns:mc="http://schemas.openxmlformats.org/markup-compatibility/2006" xmlns:a14="http://schemas.microsoft.com/office/drawing/2010/main" val="8F5F2F" mc:Ignorable=""/>
        </a:accent2>
        <a:accent3>
          <a:srgbClr xmlns:mc="http://schemas.openxmlformats.org/markup-compatibility/2006" xmlns:a14="http://schemas.microsoft.com/office/drawing/2010/main" val="B3AFAC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5BFBB" mc:Ignorable=""/>
        </a:accent5>
        <a:accent6>
          <a:srgbClr xmlns:mc="http://schemas.openxmlformats.org/markup-compatibility/2006" xmlns:a14="http://schemas.microsoft.com/office/drawing/2010/main" val="81552A" mc:Ignorable=""/>
        </a:accent6>
        <a:hlink>
          <a:srgbClr xmlns:mc="http://schemas.openxmlformats.org/markup-compatibility/2006" xmlns:a14="http://schemas.microsoft.com/office/drawing/2010/main" val="CCB400" mc:Ignorable=""/>
        </a:hlink>
        <a:folHlink>
          <a:srgbClr xmlns:mc="http://schemas.openxmlformats.org/markup-compatibility/2006" xmlns:a14="http://schemas.microsoft.com/office/drawing/2010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3924</TotalTime>
  <Words>578</Words>
  <Application>Microsoft Office PowerPoint</Application>
  <PresentationFormat>On-screen Show (4:3)</PresentationFormat>
  <Paragraphs>114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1_RP</vt:lpstr>
      <vt:lpstr>Acrobat Document</vt:lpstr>
      <vt:lpstr>PowerPoint Presentation</vt:lpstr>
      <vt:lpstr>Understanding the problem</vt:lpstr>
      <vt:lpstr>Difference between blood types –  Blood Type Molecules</vt:lpstr>
      <vt:lpstr>Difference between blood types –  Effect on Transfusion</vt:lpstr>
      <vt:lpstr>PowerPoint Presentation</vt:lpstr>
      <vt:lpstr>Difference between blood types –  Effect on Transfusion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points</vt:lpstr>
      <vt:lpstr>Discussion</vt:lpstr>
      <vt:lpstr>Post-Problem Reading</vt:lpstr>
    </vt:vector>
  </TitlesOfParts>
  <Company>Republic Polytechnic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AY1011 A101 6P P01 Rescus Mission</dc:title>
  <dc:creator>Republic Polytechnic</dc:creator>
  <cp:lastModifiedBy>xavier_lim</cp:lastModifiedBy>
  <cp:revision>458</cp:revision>
  <dcterms:created xsi:type="dcterms:W3CDTF">2006-08-24T00:27:31Z</dcterms:created>
  <dcterms:modified xsi:type="dcterms:W3CDTF">2010-03-10T05:40:54Z</dcterms:modified>
</cp:coreProperties>
</file>